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60" r:id="rId5"/>
    <p:sldId id="263" r:id="rId6"/>
    <p:sldId id="261" r:id="rId7"/>
    <p:sldId id="262" r:id="rId8"/>
    <p:sldId id="271" r:id="rId9"/>
    <p:sldId id="272" r:id="rId10"/>
    <p:sldId id="270" r:id="rId11"/>
    <p:sldId id="264" r:id="rId12"/>
    <p:sldId id="265" r:id="rId13"/>
    <p:sldId id="267" r:id="rId14"/>
    <p:sldId id="268" r:id="rId15"/>
    <p:sldId id="269" r:id="rId16"/>
    <p:sldId id="273" r:id="rId17"/>
    <p:sldId id="275" r:id="rId18"/>
    <p:sldId id="274" r:id="rId19"/>
    <p:sldId id="279" r:id="rId20"/>
    <p:sldId id="280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44"/>
    <p:restoredTop sz="94653"/>
  </p:normalViewPr>
  <p:slideViewPr>
    <p:cSldViewPr snapToGrid="0">
      <p:cViewPr varScale="1">
        <p:scale>
          <a:sx n="55" d="100"/>
          <a:sy n="55" d="100"/>
        </p:scale>
        <p:origin x="20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C3F8CD-40CF-458A-A092-7643121A4CE3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7D7FCFB2-BFA0-47A8-85B9-E6AD798F1687}">
      <dgm:prSet/>
      <dgm:spPr/>
      <dgm:t>
        <a:bodyPr/>
        <a:lstStyle/>
        <a:p>
          <a:r>
            <a:rPr lang="en-DE"/>
            <a:t>📌 </a:t>
          </a:r>
          <a:r>
            <a:rPr lang="en-GB" b="1"/>
            <a:t>Content:</a:t>
          </a:r>
          <a:endParaRPr lang="en-US"/>
        </a:p>
      </dgm:t>
    </dgm:pt>
    <dgm:pt modelId="{B9507560-C390-4BBB-98FF-1A1CF6EC71DC}" type="parTrans" cxnId="{0831DFE9-F45C-49B8-997B-3ED7863FEBCB}">
      <dgm:prSet/>
      <dgm:spPr/>
      <dgm:t>
        <a:bodyPr/>
        <a:lstStyle/>
        <a:p>
          <a:endParaRPr lang="en-US"/>
        </a:p>
      </dgm:t>
    </dgm:pt>
    <dgm:pt modelId="{9EE3F1A7-1245-4AF4-AC90-F3222C10D943}" type="sibTrans" cxnId="{0831DFE9-F45C-49B8-997B-3ED7863FEBCB}">
      <dgm:prSet/>
      <dgm:spPr/>
      <dgm:t>
        <a:bodyPr/>
        <a:lstStyle/>
        <a:p>
          <a:endParaRPr lang="en-US"/>
        </a:p>
      </dgm:t>
    </dgm:pt>
    <dgm:pt modelId="{D8EBFFC9-8672-4DEA-BEEE-8BD3045D7342}">
      <dgm:prSet/>
      <dgm:spPr/>
      <dgm:t>
        <a:bodyPr/>
        <a:lstStyle/>
        <a:p>
          <a:r>
            <a:rPr lang="en-GB" b="1"/>
            <a:t>Why do customer reviews matter?</a:t>
          </a:r>
          <a:endParaRPr lang="en-US"/>
        </a:p>
      </dgm:t>
    </dgm:pt>
    <dgm:pt modelId="{7EBFC352-638E-4506-992E-212F85F2399A}" type="parTrans" cxnId="{213C0F3A-D236-4A5E-AD69-B5169F435135}">
      <dgm:prSet/>
      <dgm:spPr/>
      <dgm:t>
        <a:bodyPr/>
        <a:lstStyle/>
        <a:p>
          <a:endParaRPr lang="en-US"/>
        </a:p>
      </dgm:t>
    </dgm:pt>
    <dgm:pt modelId="{57204DD9-D4D0-4962-9037-8A6245F84109}" type="sibTrans" cxnId="{213C0F3A-D236-4A5E-AD69-B5169F435135}">
      <dgm:prSet/>
      <dgm:spPr/>
      <dgm:t>
        <a:bodyPr/>
        <a:lstStyle/>
        <a:p>
          <a:endParaRPr lang="en-US"/>
        </a:p>
      </dgm:t>
    </dgm:pt>
    <dgm:pt modelId="{19C58D3B-EF72-4B3F-89AC-67BEC6F0B00A}">
      <dgm:prSet/>
      <dgm:spPr/>
      <dgm:t>
        <a:bodyPr/>
        <a:lstStyle/>
        <a:p>
          <a:r>
            <a:rPr lang="en-GB"/>
            <a:t>90% of consumers read online reviews before making a purchase.</a:t>
          </a:r>
          <a:endParaRPr lang="en-US"/>
        </a:p>
      </dgm:t>
    </dgm:pt>
    <dgm:pt modelId="{CFF34CF5-955A-4EFA-A3B5-746BF29EE372}" type="parTrans" cxnId="{E104A7A3-76A5-4EF8-AA59-417E003B2BB1}">
      <dgm:prSet/>
      <dgm:spPr/>
      <dgm:t>
        <a:bodyPr/>
        <a:lstStyle/>
        <a:p>
          <a:endParaRPr lang="en-US"/>
        </a:p>
      </dgm:t>
    </dgm:pt>
    <dgm:pt modelId="{0662A747-B281-4576-9A2C-3125EACDF1DA}" type="sibTrans" cxnId="{E104A7A3-76A5-4EF8-AA59-417E003B2BB1}">
      <dgm:prSet/>
      <dgm:spPr/>
      <dgm:t>
        <a:bodyPr/>
        <a:lstStyle/>
        <a:p>
          <a:endParaRPr lang="en-US"/>
        </a:p>
      </dgm:t>
    </dgm:pt>
    <dgm:pt modelId="{01C9F659-803E-4D3E-98F1-E43FB40D40F4}">
      <dgm:prSet/>
      <dgm:spPr/>
      <dgm:t>
        <a:bodyPr/>
        <a:lstStyle/>
        <a:p>
          <a:r>
            <a:rPr lang="en-GB"/>
            <a:t>Companies use reviews for product improvements &amp; marketing strategies.</a:t>
          </a:r>
          <a:endParaRPr lang="en-US"/>
        </a:p>
      </dgm:t>
    </dgm:pt>
    <dgm:pt modelId="{D3F2C147-6998-4428-A90A-24AAAF3DDF56}" type="parTrans" cxnId="{3D4CF1DB-0773-42D8-94AC-A8A75A865976}">
      <dgm:prSet/>
      <dgm:spPr/>
      <dgm:t>
        <a:bodyPr/>
        <a:lstStyle/>
        <a:p>
          <a:endParaRPr lang="en-US"/>
        </a:p>
      </dgm:t>
    </dgm:pt>
    <dgm:pt modelId="{7176E678-EDDA-4C76-A134-951ACBAAD1E5}" type="sibTrans" cxnId="{3D4CF1DB-0773-42D8-94AC-A8A75A865976}">
      <dgm:prSet/>
      <dgm:spPr/>
      <dgm:t>
        <a:bodyPr/>
        <a:lstStyle/>
        <a:p>
          <a:endParaRPr lang="en-US"/>
        </a:p>
      </dgm:t>
    </dgm:pt>
    <dgm:pt modelId="{1F5A12D5-276E-4DBE-BDB0-CB9E8AEDC859}">
      <dgm:prSet/>
      <dgm:spPr/>
      <dgm:t>
        <a:bodyPr/>
        <a:lstStyle/>
        <a:p>
          <a:r>
            <a:rPr lang="en-GB" b="1"/>
            <a:t>Challenges with manual analysis:</a:t>
          </a:r>
          <a:endParaRPr lang="en-US"/>
        </a:p>
      </dgm:t>
    </dgm:pt>
    <dgm:pt modelId="{FD7B910D-8CA9-4EFB-9AB7-CE013C5B0844}" type="parTrans" cxnId="{C58B98AC-8E68-440A-9842-24BC6CFFA131}">
      <dgm:prSet/>
      <dgm:spPr/>
      <dgm:t>
        <a:bodyPr/>
        <a:lstStyle/>
        <a:p>
          <a:endParaRPr lang="en-US"/>
        </a:p>
      </dgm:t>
    </dgm:pt>
    <dgm:pt modelId="{E73BB2E5-366D-49AA-A991-12D844A6AF9A}" type="sibTrans" cxnId="{C58B98AC-8E68-440A-9842-24BC6CFFA131}">
      <dgm:prSet/>
      <dgm:spPr/>
      <dgm:t>
        <a:bodyPr/>
        <a:lstStyle/>
        <a:p>
          <a:endParaRPr lang="en-US"/>
        </a:p>
      </dgm:t>
    </dgm:pt>
    <dgm:pt modelId="{296FF569-8B90-47D5-B801-ECF732450E46}">
      <dgm:prSet/>
      <dgm:spPr/>
      <dgm:t>
        <a:bodyPr/>
        <a:lstStyle/>
        <a:p>
          <a:r>
            <a:rPr lang="en-GB"/>
            <a:t>Millions of reviews → Too large for manual processing.</a:t>
          </a:r>
          <a:endParaRPr lang="en-US"/>
        </a:p>
      </dgm:t>
    </dgm:pt>
    <dgm:pt modelId="{3FD5E4FE-3BF1-4C34-88AD-630F648999C4}" type="parTrans" cxnId="{16010167-C059-4EC6-92F0-59A5E09B2BD8}">
      <dgm:prSet/>
      <dgm:spPr/>
      <dgm:t>
        <a:bodyPr/>
        <a:lstStyle/>
        <a:p>
          <a:endParaRPr lang="en-US"/>
        </a:p>
      </dgm:t>
    </dgm:pt>
    <dgm:pt modelId="{39B4FEE3-F500-464F-8684-BE042DE1096B}" type="sibTrans" cxnId="{16010167-C059-4EC6-92F0-59A5E09B2BD8}">
      <dgm:prSet/>
      <dgm:spPr/>
      <dgm:t>
        <a:bodyPr/>
        <a:lstStyle/>
        <a:p>
          <a:endParaRPr lang="en-US"/>
        </a:p>
      </dgm:t>
    </dgm:pt>
    <dgm:pt modelId="{3CB2319C-C390-4753-9ED4-A990FEAADE35}">
      <dgm:prSet/>
      <dgm:spPr/>
      <dgm:t>
        <a:bodyPr/>
        <a:lstStyle/>
        <a:p>
          <a:r>
            <a:rPr lang="en-GB"/>
            <a:t>Subjectivity &amp; bias → Varies between individuals.</a:t>
          </a:r>
          <a:endParaRPr lang="en-US"/>
        </a:p>
      </dgm:t>
    </dgm:pt>
    <dgm:pt modelId="{CCA456CA-88A0-4DB5-9E70-2CBFEB7FFD32}" type="parTrans" cxnId="{F5C6DA9E-8A7F-4736-8BED-FF67B6088366}">
      <dgm:prSet/>
      <dgm:spPr/>
      <dgm:t>
        <a:bodyPr/>
        <a:lstStyle/>
        <a:p>
          <a:endParaRPr lang="en-US"/>
        </a:p>
      </dgm:t>
    </dgm:pt>
    <dgm:pt modelId="{3B36F5E3-6253-4BCF-BAA1-DFA66F30BC6B}" type="sibTrans" cxnId="{F5C6DA9E-8A7F-4736-8BED-FF67B6088366}">
      <dgm:prSet/>
      <dgm:spPr/>
      <dgm:t>
        <a:bodyPr/>
        <a:lstStyle/>
        <a:p>
          <a:endParaRPr lang="en-US"/>
        </a:p>
      </dgm:t>
    </dgm:pt>
    <dgm:pt modelId="{2BB161D4-6AFC-4E14-8188-A71482DC6DEC}">
      <dgm:prSet/>
      <dgm:spPr/>
      <dgm:t>
        <a:bodyPr/>
        <a:lstStyle/>
        <a:p>
          <a:r>
            <a:rPr lang="en-GB" b="1"/>
            <a:t>Solution:</a:t>
          </a:r>
          <a:endParaRPr lang="en-US"/>
        </a:p>
      </dgm:t>
    </dgm:pt>
    <dgm:pt modelId="{19F7E430-C045-4B02-975B-BDE34AE2AECF}" type="parTrans" cxnId="{4C839800-4989-4C93-8128-F13697068A3C}">
      <dgm:prSet/>
      <dgm:spPr/>
      <dgm:t>
        <a:bodyPr/>
        <a:lstStyle/>
        <a:p>
          <a:endParaRPr lang="en-US"/>
        </a:p>
      </dgm:t>
    </dgm:pt>
    <dgm:pt modelId="{A8FD9AAE-4F91-45B4-96A1-E0DCC5E18B93}" type="sibTrans" cxnId="{4C839800-4989-4C93-8128-F13697068A3C}">
      <dgm:prSet/>
      <dgm:spPr/>
      <dgm:t>
        <a:bodyPr/>
        <a:lstStyle/>
        <a:p>
          <a:endParaRPr lang="en-US"/>
        </a:p>
      </dgm:t>
    </dgm:pt>
    <dgm:pt modelId="{22E65357-AD33-4CF5-8619-0FB4050A1B6B}">
      <dgm:prSet/>
      <dgm:spPr/>
      <dgm:t>
        <a:bodyPr/>
        <a:lstStyle/>
        <a:p>
          <a:r>
            <a:rPr lang="en-GB" b="1"/>
            <a:t>Use Machine Learning &amp; NLP</a:t>
          </a:r>
          <a:r>
            <a:rPr lang="en-GB"/>
            <a:t> to classify sentiments automatically.</a:t>
          </a:r>
          <a:endParaRPr lang="en-US"/>
        </a:p>
      </dgm:t>
    </dgm:pt>
    <dgm:pt modelId="{444743F7-6004-40BE-93DC-93CF852C4B46}" type="parTrans" cxnId="{ACA5E4A4-4B56-4041-8A21-0F54E829EB33}">
      <dgm:prSet/>
      <dgm:spPr/>
      <dgm:t>
        <a:bodyPr/>
        <a:lstStyle/>
        <a:p>
          <a:endParaRPr lang="en-US"/>
        </a:p>
      </dgm:t>
    </dgm:pt>
    <dgm:pt modelId="{F6B19D6D-4457-4D05-9F5C-EDEB537C9C1A}" type="sibTrans" cxnId="{ACA5E4A4-4B56-4041-8A21-0F54E829EB33}">
      <dgm:prSet/>
      <dgm:spPr/>
      <dgm:t>
        <a:bodyPr/>
        <a:lstStyle/>
        <a:p>
          <a:endParaRPr lang="en-US"/>
        </a:p>
      </dgm:t>
    </dgm:pt>
    <dgm:pt modelId="{B349B180-307A-AC4A-A538-6339CE8BD66D}" type="pres">
      <dgm:prSet presAssocID="{63C3F8CD-40CF-458A-A092-7643121A4CE3}" presName="Name0" presStyleCnt="0">
        <dgm:presLayoutVars>
          <dgm:dir/>
          <dgm:animLvl val="lvl"/>
          <dgm:resizeHandles val="exact"/>
        </dgm:presLayoutVars>
      </dgm:prSet>
      <dgm:spPr/>
    </dgm:pt>
    <dgm:pt modelId="{CB828A59-3FC4-3A40-A4DA-1B1BCCA3D292}" type="pres">
      <dgm:prSet presAssocID="{7D7FCFB2-BFA0-47A8-85B9-E6AD798F1687}" presName="composite" presStyleCnt="0"/>
      <dgm:spPr/>
    </dgm:pt>
    <dgm:pt modelId="{18440185-D286-424A-9ABD-EAB12BE15694}" type="pres">
      <dgm:prSet presAssocID="{7D7FCFB2-BFA0-47A8-85B9-E6AD798F1687}" presName="parTx" presStyleLbl="alignNode1" presStyleIdx="0" presStyleCnt="3">
        <dgm:presLayoutVars>
          <dgm:chMax val="0"/>
          <dgm:chPref val="0"/>
        </dgm:presLayoutVars>
      </dgm:prSet>
      <dgm:spPr/>
    </dgm:pt>
    <dgm:pt modelId="{EF9B0E9B-2503-044F-9624-4A0A554D3B07}" type="pres">
      <dgm:prSet presAssocID="{7D7FCFB2-BFA0-47A8-85B9-E6AD798F1687}" presName="desTx" presStyleLbl="alignAccFollowNode1" presStyleIdx="0" presStyleCnt="3">
        <dgm:presLayoutVars/>
      </dgm:prSet>
      <dgm:spPr/>
    </dgm:pt>
    <dgm:pt modelId="{3FD9BEF3-1AD1-1346-A89F-9061559D3155}" type="pres">
      <dgm:prSet presAssocID="{9EE3F1A7-1245-4AF4-AC90-F3222C10D943}" presName="space" presStyleCnt="0"/>
      <dgm:spPr/>
    </dgm:pt>
    <dgm:pt modelId="{506C1AB6-426B-D246-8703-F445A1140D39}" type="pres">
      <dgm:prSet presAssocID="{1F5A12D5-276E-4DBE-BDB0-CB9E8AEDC859}" presName="composite" presStyleCnt="0"/>
      <dgm:spPr/>
    </dgm:pt>
    <dgm:pt modelId="{130DCA9F-B8DE-354F-AF5E-CF5AAD2D136E}" type="pres">
      <dgm:prSet presAssocID="{1F5A12D5-276E-4DBE-BDB0-CB9E8AEDC859}" presName="parTx" presStyleLbl="alignNode1" presStyleIdx="1" presStyleCnt="3">
        <dgm:presLayoutVars>
          <dgm:chMax val="0"/>
          <dgm:chPref val="0"/>
        </dgm:presLayoutVars>
      </dgm:prSet>
      <dgm:spPr/>
    </dgm:pt>
    <dgm:pt modelId="{ACCFBA40-1F93-D047-8BE9-4D6503ED2582}" type="pres">
      <dgm:prSet presAssocID="{1F5A12D5-276E-4DBE-BDB0-CB9E8AEDC859}" presName="desTx" presStyleLbl="alignAccFollowNode1" presStyleIdx="1" presStyleCnt="3">
        <dgm:presLayoutVars/>
      </dgm:prSet>
      <dgm:spPr/>
    </dgm:pt>
    <dgm:pt modelId="{F4CEACE1-9061-9D4F-B72E-E6AAC47C7C69}" type="pres">
      <dgm:prSet presAssocID="{E73BB2E5-366D-49AA-A991-12D844A6AF9A}" presName="space" presStyleCnt="0"/>
      <dgm:spPr/>
    </dgm:pt>
    <dgm:pt modelId="{9CBC2C2F-B9FE-CD41-A38F-D921F5F28FB1}" type="pres">
      <dgm:prSet presAssocID="{2BB161D4-6AFC-4E14-8188-A71482DC6DEC}" presName="composite" presStyleCnt="0"/>
      <dgm:spPr/>
    </dgm:pt>
    <dgm:pt modelId="{56D9CA74-C688-D34E-AE27-3B7E05F77C32}" type="pres">
      <dgm:prSet presAssocID="{2BB161D4-6AFC-4E14-8188-A71482DC6DEC}" presName="parTx" presStyleLbl="alignNode1" presStyleIdx="2" presStyleCnt="3">
        <dgm:presLayoutVars>
          <dgm:chMax val="0"/>
          <dgm:chPref val="0"/>
        </dgm:presLayoutVars>
      </dgm:prSet>
      <dgm:spPr/>
    </dgm:pt>
    <dgm:pt modelId="{6AA5A1DA-FFB5-CB4A-AC37-105FFF9899E5}" type="pres">
      <dgm:prSet presAssocID="{2BB161D4-6AFC-4E14-8188-A71482DC6DEC}" presName="desTx" presStyleLbl="alignAccFollowNode1" presStyleIdx="2" presStyleCnt="3">
        <dgm:presLayoutVars/>
      </dgm:prSet>
      <dgm:spPr/>
    </dgm:pt>
  </dgm:ptLst>
  <dgm:cxnLst>
    <dgm:cxn modelId="{4C839800-4989-4C93-8128-F13697068A3C}" srcId="{63C3F8CD-40CF-458A-A092-7643121A4CE3}" destId="{2BB161D4-6AFC-4E14-8188-A71482DC6DEC}" srcOrd="2" destOrd="0" parTransId="{19F7E430-C045-4B02-975B-BDE34AE2AECF}" sibTransId="{A8FD9AAE-4F91-45B4-96A1-E0DCC5E18B93}"/>
    <dgm:cxn modelId="{213C0F3A-D236-4A5E-AD69-B5169F435135}" srcId="{7D7FCFB2-BFA0-47A8-85B9-E6AD798F1687}" destId="{D8EBFFC9-8672-4DEA-BEEE-8BD3045D7342}" srcOrd="0" destOrd="0" parTransId="{7EBFC352-638E-4506-992E-212F85F2399A}" sibTransId="{57204DD9-D4D0-4962-9037-8A6245F84109}"/>
    <dgm:cxn modelId="{4BFE9D5B-4343-2C4D-8221-501D40943686}" type="presOf" srcId="{D8EBFFC9-8672-4DEA-BEEE-8BD3045D7342}" destId="{EF9B0E9B-2503-044F-9624-4A0A554D3B07}" srcOrd="0" destOrd="0" presId="urn:microsoft.com/office/officeart/2016/7/layout/ChevronBlockProcess"/>
    <dgm:cxn modelId="{3769535D-5ED7-D84F-B93C-C501C888165C}" type="presOf" srcId="{7D7FCFB2-BFA0-47A8-85B9-E6AD798F1687}" destId="{18440185-D286-424A-9ABD-EAB12BE15694}" srcOrd="0" destOrd="0" presId="urn:microsoft.com/office/officeart/2016/7/layout/ChevronBlockProcess"/>
    <dgm:cxn modelId="{0B31FB5D-D91B-DC47-AE92-98EE753BE767}" type="presOf" srcId="{2BB161D4-6AFC-4E14-8188-A71482DC6DEC}" destId="{56D9CA74-C688-D34E-AE27-3B7E05F77C32}" srcOrd="0" destOrd="0" presId="urn:microsoft.com/office/officeart/2016/7/layout/ChevronBlockProcess"/>
    <dgm:cxn modelId="{16010167-C059-4EC6-92F0-59A5E09B2BD8}" srcId="{1F5A12D5-276E-4DBE-BDB0-CB9E8AEDC859}" destId="{296FF569-8B90-47D5-B801-ECF732450E46}" srcOrd="0" destOrd="0" parTransId="{3FD5E4FE-3BF1-4C34-88AD-630F648999C4}" sibTransId="{39B4FEE3-F500-464F-8684-BE042DE1096B}"/>
    <dgm:cxn modelId="{5F5E1F72-094C-9042-B3CA-ECD31F9F274D}" type="presOf" srcId="{19C58D3B-EF72-4B3F-89AC-67BEC6F0B00A}" destId="{EF9B0E9B-2503-044F-9624-4A0A554D3B07}" srcOrd="0" destOrd="1" presId="urn:microsoft.com/office/officeart/2016/7/layout/ChevronBlockProcess"/>
    <dgm:cxn modelId="{33A25C7E-7A16-4046-82B0-72904D6D58FE}" type="presOf" srcId="{296FF569-8B90-47D5-B801-ECF732450E46}" destId="{ACCFBA40-1F93-D047-8BE9-4D6503ED2582}" srcOrd="0" destOrd="0" presId="urn:microsoft.com/office/officeart/2016/7/layout/ChevronBlockProcess"/>
    <dgm:cxn modelId="{3C42D29E-75A4-5648-A86A-24244A6D97EC}" type="presOf" srcId="{3CB2319C-C390-4753-9ED4-A990FEAADE35}" destId="{ACCFBA40-1F93-D047-8BE9-4D6503ED2582}" srcOrd="0" destOrd="1" presId="urn:microsoft.com/office/officeart/2016/7/layout/ChevronBlockProcess"/>
    <dgm:cxn modelId="{F5C6DA9E-8A7F-4736-8BED-FF67B6088366}" srcId="{1F5A12D5-276E-4DBE-BDB0-CB9E8AEDC859}" destId="{3CB2319C-C390-4753-9ED4-A990FEAADE35}" srcOrd="1" destOrd="0" parTransId="{CCA456CA-88A0-4DB5-9E70-2CBFEB7FFD32}" sibTransId="{3B36F5E3-6253-4BCF-BAA1-DFA66F30BC6B}"/>
    <dgm:cxn modelId="{E104A7A3-76A5-4EF8-AA59-417E003B2BB1}" srcId="{7D7FCFB2-BFA0-47A8-85B9-E6AD798F1687}" destId="{19C58D3B-EF72-4B3F-89AC-67BEC6F0B00A}" srcOrd="1" destOrd="0" parTransId="{CFF34CF5-955A-4EFA-A3B5-746BF29EE372}" sibTransId="{0662A747-B281-4576-9A2C-3125EACDF1DA}"/>
    <dgm:cxn modelId="{ACA5E4A4-4B56-4041-8A21-0F54E829EB33}" srcId="{2BB161D4-6AFC-4E14-8188-A71482DC6DEC}" destId="{22E65357-AD33-4CF5-8619-0FB4050A1B6B}" srcOrd="0" destOrd="0" parTransId="{444743F7-6004-40BE-93DC-93CF852C4B46}" sibTransId="{F6B19D6D-4457-4D05-9F5C-EDEB537C9C1A}"/>
    <dgm:cxn modelId="{C58B98AC-8E68-440A-9842-24BC6CFFA131}" srcId="{63C3F8CD-40CF-458A-A092-7643121A4CE3}" destId="{1F5A12D5-276E-4DBE-BDB0-CB9E8AEDC859}" srcOrd="1" destOrd="0" parTransId="{FD7B910D-8CA9-4EFB-9AB7-CE013C5B0844}" sibTransId="{E73BB2E5-366D-49AA-A991-12D844A6AF9A}"/>
    <dgm:cxn modelId="{9D8C74CE-3C45-5646-B088-1AB542820A63}" type="presOf" srcId="{01C9F659-803E-4D3E-98F1-E43FB40D40F4}" destId="{EF9B0E9B-2503-044F-9624-4A0A554D3B07}" srcOrd="0" destOrd="2" presId="urn:microsoft.com/office/officeart/2016/7/layout/ChevronBlockProcess"/>
    <dgm:cxn modelId="{0A7B0AD6-C3DB-B849-BC40-04DAB1C8BDF2}" type="presOf" srcId="{1F5A12D5-276E-4DBE-BDB0-CB9E8AEDC859}" destId="{130DCA9F-B8DE-354F-AF5E-CF5AAD2D136E}" srcOrd="0" destOrd="0" presId="urn:microsoft.com/office/officeart/2016/7/layout/ChevronBlockProcess"/>
    <dgm:cxn modelId="{3D4CF1DB-0773-42D8-94AC-A8A75A865976}" srcId="{7D7FCFB2-BFA0-47A8-85B9-E6AD798F1687}" destId="{01C9F659-803E-4D3E-98F1-E43FB40D40F4}" srcOrd="2" destOrd="0" parTransId="{D3F2C147-6998-4428-A90A-24AAAF3DDF56}" sibTransId="{7176E678-EDDA-4C76-A134-951ACBAAD1E5}"/>
    <dgm:cxn modelId="{747627DE-5964-704B-854C-E84280EDB6DC}" type="presOf" srcId="{22E65357-AD33-4CF5-8619-0FB4050A1B6B}" destId="{6AA5A1DA-FFB5-CB4A-AC37-105FFF9899E5}" srcOrd="0" destOrd="0" presId="urn:microsoft.com/office/officeart/2016/7/layout/ChevronBlockProcess"/>
    <dgm:cxn modelId="{0831DFE9-F45C-49B8-997B-3ED7863FEBCB}" srcId="{63C3F8CD-40CF-458A-A092-7643121A4CE3}" destId="{7D7FCFB2-BFA0-47A8-85B9-E6AD798F1687}" srcOrd="0" destOrd="0" parTransId="{B9507560-C390-4BBB-98FF-1A1CF6EC71DC}" sibTransId="{9EE3F1A7-1245-4AF4-AC90-F3222C10D943}"/>
    <dgm:cxn modelId="{B0E942F3-3714-BE4C-9EEA-BC11C8FC4021}" type="presOf" srcId="{63C3F8CD-40CF-458A-A092-7643121A4CE3}" destId="{B349B180-307A-AC4A-A538-6339CE8BD66D}" srcOrd="0" destOrd="0" presId="urn:microsoft.com/office/officeart/2016/7/layout/ChevronBlockProcess"/>
    <dgm:cxn modelId="{EADAF29C-8D1B-6A46-B6BF-E820B066F283}" type="presParOf" srcId="{B349B180-307A-AC4A-A538-6339CE8BD66D}" destId="{CB828A59-3FC4-3A40-A4DA-1B1BCCA3D292}" srcOrd="0" destOrd="0" presId="urn:microsoft.com/office/officeart/2016/7/layout/ChevronBlockProcess"/>
    <dgm:cxn modelId="{19E95D67-C068-A647-BFBF-353E6ACC82E8}" type="presParOf" srcId="{CB828A59-3FC4-3A40-A4DA-1B1BCCA3D292}" destId="{18440185-D286-424A-9ABD-EAB12BE15694}" srcOrd="0" destOrd="0" presId="urn:microsoft.com/office/officeart/2016/7/layout/ChevronBlockProcess"/>
    <dgm:cxn modelId="{58ADB6A7-AF2D-A741-ABF6-F8990EF53937}" type="presParOf" srcId="{CB828A59-3FC4-3A40-A4DA-1B1BCCA3D292}" destId="{EF9B0E9B-2503-044F-9624-4A0A554D3B07}" srcOrd="1" destOrd="0" presId="urn:microsoft.com/office/officeart/2016/7/layout/ChevronBlockProcess"/>
    <dgm:cxn modelId="{6DA30DFB-E6D4-9543-8A32-53078FDA3055}" type="presParOf" srcId="{B349B180-307A-AC4A-A538-6339CE8BD66D}" destId="{3FD9BEF3-1AD1-1346-A89F-9061559D3155}" srcOrd="1" destOrd="0" presId="urn:microsoft.com/office/officeart/2016/7/layout/ChevronBlockProcess"/>
    <dgm:cxn modelId="{B11EA507-6687-7745-8C8C-0E1B6680B436}" type="presParOf" srcId="{B349B180-307A-AC4A-A538-6339CE8BD66D}" destId="{506C1AB6-426B-D246-8703-F445A1140D39}" srcOrd="2" destOrd="0" presId="urn:microsoft.com/office/officeart/2016/7/layout/ChevronBlockProcess"/>
    <dgm:cxn modelId="{0828F7F3-107B-E54B-A654-80DD6986DB39}" type="presParOf" srcId="{506C1AB6-426B-D246-8703-F445A1140D39}" destId="{130DCA9F-B8DE-354F-AF5E-CF5AAD2D136E}" srcOrd="0" destOrd="0" presId="urn:microsoft.com/office/officeart/2016/7/layout/ChevronBlockProcess"/>
    <dgm:cxn modelId="{F25A65A8-1D4C-F048-9E7F-F7DFE5F4ADD5}" type="presParOf" srcId="{506C1AB6-426B-D246-8703-F445A1140D39}" destId="{ACCFBA40-1F93-D047-8BE9-4D6503ED2582}" srcOrd="1" destOrd="0" presId="urn:microsoft.com/office/officeart/2016/7/layout/ChevronBlockProcess"/>
    <dgm:cxn modelId="{EB9DB5B2-23BA-2D4A-AB49-6E7E1D8A0A84}" type="presParOf" srcId="{B349B180-307A-AC4A-A538-6339CE8BD66D}" destId="{F4CEACE1-9061-9D4F-B72E-E6AAC47C7C69}" srcOrd="3" destOrd="0" presId="urn:microsoft.com/office/officeart/2016/7/layout/ChevronBlockProcess"/>
    <dgm:cxn modelId="{FA9BC94C-BA9C-5B4B-8339-5719A04DFEE1}" type="presParOf" srcId="{B349B180-307A-AC4A-A538-6339CE8BD66D}" destId="{9CBC2C2F-B9FE-CD41-A38F-D921F5F28FB1}" srcOrd="4" destOrd="0" presId="urn:microsoft.com/office/officeart/2016/7/layout/ChevronBlockProcess"/>
    <dgm:cxn modelId="{F7069F65-8CA6-7E4E-92CD-AA73B2C78996}" type="presParOf" srcId="{9CBC2C2F-B9FE-CD41-A38F-D921F5F28FB1}" destId="{56D9CA74-C688-D34E-AE27-3B7E05F77C32}" srcOrd="0" destOrd="0" presId="urn:microsoft.com/office/officeart/2016/7/layout/ChevronBlockProcess"/>
    <dgm:cxn modelId="{2386F1EF-7A94-9C4F-AD8B-B7258FC25229}" type="presParOf" srcId="{9CBC2C2F-B9FE-CD41-A38F-D921F5F28FB1}" destId="{6AA5A1DA-FFB5-CB4A-AC37-105FFF9899E5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440185-D286-424A-9ABD-EAB12BE15694}">
      <dsp:nvSpPr>
        <dsp:cNvPr id="0" name=""/>
        <dsp:cNvSpPr/>
      </dsp:nvSpPr>
      <dsp:spPr>
        <a:xfrm>
          <a:off x="8801" y="336124"/>
          <a:ext cx="3483042" cy="1044912"/>
        </a:xfrm>
        <a:prstGeom prst="chevron">
          <a:avLst>
            <a:gd name="adj" fmla="val 3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018" tIns="129018" rIns="129018" bIns="12901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2700" kern="1200"/>
            <a:t>📌 </a:t>
          </a:r>
          <a:r>
            <a:rPr lang="en-GB" sz="2700" b="1" kern="1200"/>
            <a:t>Content:</a:t>
          </a:r>
          <a:endParaRPr lang="en-US" sz="2700" kern="1200"/>
        </a:p>
      </dsp:txBody>
      <dsp:txXfrm>
        <a:off x="322275" y="336124"/>
        <a:ext cx="2856094" cy="1044912"/>
      </dsp:txXfrm>
    </dsp:sp>
    <dsp:sp modelId="{EF9B0E9B-2503-044F-9624-4A0A554D3B07}">
      <dsp:nvSpPr>
        <dsp:cNvPr id="0" name=""/>
        <dsp:cNvSpPr/>
      </dsp:nvSpPr>
      <dsp:spPr>
        <a:xfrm>
          <a:off x="8801" y="1381036"/>
          <a:ext cx="3169569" cy="197319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66" tIns="250466" rIns="250466" bIns="500933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/>
            <a:t>Why do customer reviews matter?</a:t>
          </a:r>
          <a:endParaRPr lang="en-US" sz="1300" kern="1200"/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90% of consumers read online reviews before making a purchase.</a:t>
          </a:r>
          <a:endParaRPr lang="en-US" sz="1300" kern="1200"/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Companies use reviews for product improvements &amp; marketing strategies.</a:t>
          </a:r>
          <a:endParaRPr lang="en-US" sz="1300" kern="1200"/>
        </a:p>
      </dsp:txBody>
      <dsp:txXfrm>
        <a:off x="8801" y="1381036"/>
        <a:ext cx="3169569" cy="1973195"/>
      </dsp:txXfrm>
    </dsp:sp>
    <dsp:sp modelId="{130DCA9F-B8DE-354F-AF5E-CF5AAD2D136E}">
      <dsp:nvSpPr>
        <dsp:cNvPr id="0" name=""/>
        <dsp:cNvSpPr/>
      </dsp:nvSpPr>
      <dsp:spPr>
        <a:xfrm>
          <a:off x="3440078" y="336124"/>
          <a:ext cx="3483042" cy="1044912"/>
        </a:xfrm>
        <a:prstGeom prst="chevron">
          <a:avLst>
            <a:gd name="adj" fmla="val 3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018" tIns="129018" rIns="129018" bIns="12901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b="1" kern="1200"/>
            <a:t>Challenges with manual analysis:</a:t>
          </a:r>
          <a:endParaRPr lang="en-US" sz="2700" kern="1200"/>
        </a:p>
      </dsp:txBody>
      <dsp:txXfrm>
        <a:off x="3753552" y="336124"/>
        <a:ext cx="2856094" cy="1044912"/>
      </dsp:txXfrm>
    </dsp:sp>
    <dsp:sp modelId="{ACCFBA40-1F93-D047-8BE9-4D6503ED2582}">
      <dsp:nvSpPr>
        <dsp:cNvPr id="0" name=""/>
        <dsp:cNvSpPr/>
      </dsp:nvSpPr>
      <dsp:spPr>
        <a:xfrm>
          <a:off x="3440078" y="1381036"/>
          <a:ext cx="3169569" cy="197319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66" tIns="250466" rIns="250466" bIns="500933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Millions of reviews → Too large for manual processing.</a:t>
          </a:r>
          <a:endParaRPr lang="en-US" sz="1300" kern="1200"/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Subjectivity &amp; bias → Varies between individuals.</a:t>
          </a:r>
          <a:endParaRPr lang="en-US" sz="1300" kern="1200"/>
        </a:p>
      </dsp:txBody>
      <dsp:txXfrm>
        <a:off x="3440078" y="1381036"/>
        <a:ext cx="3169569" cy="1973195"/>
      </dsp:txXfrm>
    </dsp:sp>
    <dsp:sp modelId="{56D9CA74-C688-D34E-AE27-3B7E05F77C32}">
      <dsp:nvSpPr>
        <dsp:cNvPr id="0" name=""/>
        <dsp:cNvSpPr/>
      </dsp:nvSpPr>
      <dsp:spPr>
        <a:xfrm>
          <a:off x="6871356" y="336124"/>
          <a:ext cx="3483042" cy="1044912"/>
        </a:xfrm>
        <a:prstGeom prst="chevron">
          <a:avLst>
            <a:gd name="adj" fmla="val 3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018" tIns="129018" rIns="129018" bIns="12901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b="1" kern="1200"/>
            <a:t>Solution:</a:t>
          </a:r>
          <a:endParaRPr lang="en-US" sz="2700" kern="1200"/>
        </a:p>
      </dsp:txBody>
      <dsp:txXfrm>
        <a:off x="7184830" y="336124"/>
        <a:ext cx="2856094" cy="1044912"/>
      </dsp:txXfrm>
    </dsp:sp>
    <dsp:sp modelId="{6AA5A1DA-FFB5-CB4A-AC37-105FFF9899E5}">
      <dsp:nvSpPr>
        <dsp:cNvPr id="0" name=""/>
        <dsp:cNvSpPr/>
      </dsp:nvSpPr>
      <dsp:spPr>
        <a:xfrm>
          <a:off x="6871356" y="1381036"/>
          <a:ext cx="3169569" cy="197319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66" tIns="250466" rIns="250466" bIns="500933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/>
            <a:t>Use Machine Learning &amp; NLP</a:t>
          </a:r>
          <a:r>
            <a:rPr lang="en-GB" sz="1300" kern="1200"/>
            <a:t> to classify sentiments automatically.</a:t>
          </a:r>
          <a:endParaRPr lang="en-US" sz="1300" kern="1200"/>
        </a:p>
      </dsp:txBody>
      <dsp:txXfrm>
        <a:off x="6871356" y="1381036"/>
        <a:ext cx="3169569" cy="19731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sv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svg>
</file>

<file path=ppt/media/image22.jpeg>
</file>

<file path=ppt/media/image23.jpeg>
</file>

<file path=ppt/media/image24.jpeg>
</file>

<file path=ppt/media/image25.jpeg>
</file>

<file path=ppt/media/image26.png>
</file>

<file path=ppt/media/image27.svg>
</file>

<file path=ppt/media/image28.png>
</file>

<file path=ppt/media/image29.sv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72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53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638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468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119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34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72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443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332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198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820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86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0" r:id="rId2"/>
    <p:sldLayoutId id="2147483729" r:id="rId3"/>
    <p:sldLayoutId id="2147483728" r:id="rId4"/>
    <p:sldLayoutId id="2147483727" r:id="rId5"/>
    <p:sldLayoutId id="2147483726" r:id="rId6"/>
    <p:sldLayoutId id="2147483725" r:id="rId7"/>
    <p:sldLayoutId id="2147483724" r:id="rId8"/>
    <p:sldLayoutId id="2147483723" r:id="rId9"/>
    <p:sldLayoutId id="2147483722" r:id="rId10"/>
    <p:sldLayoutId id="214748372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BD8CBA3F-B9FA-2969-B142-E691A273BB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613" b="18137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E9D00D9-C4F5-471E-BE2C-126CB112A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B6B280-938D-58E7-F342-7768E43DA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914400"/>
            <a:ext cx="4892948" cy="3427867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4600" i="1">
                <a:solidFill>
                  <a:srgbClr val="FFFFFF"/>
                </a:solidFill>
              </a:rPr>
              <a:t>Sentiment Analysis of Customer Reviews</a:t>
            </a:r>
            <a:br>
              <a:rPr lang="en-GB" sz="4600">
                <a:solidFill>
                  <a:srgbClr val="FFFFFF"/>
                </a:solidFill>
              </a:rPr>
            </a:br>
            <a:endParaRPr lang="en-DE" sz="46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5EE04-10B8-5A82-CE9B-4182FA968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970" y="5253051"/>
            <a:ext cx="4892948" cy="812923"/>
          </a:xfrm>
        </p:spPr>
        <p:txBody>
          <a:bodyPr anchor="t">
            <a:normAutofit/>
          </a:bodyPr>
          <a:lstStyle/>
          <a:p>
            <a:r>
              <a:rPr lang="en-GB" i="1">
                <a:solidFill>
                  <a:srgbClr val="FFFFFF"/>
                </a:solidFill>
              </a:rPr>
              <a:t>Machine Learning &amp; NLP with Streamlit Deployment</a:t>
            </a:r>
            <a:endParaRPr lang="en-GB">
              <a:solidFill>
                <a:srgbClr val="FFFFFF"/>
              </a:solidFill>
            </a:endParaRPr>
          </a:p>
          <a:p>
            <a:endParaRPr lang="en-DE">
              <a:solidFill>
                <a:srgbClr val="FFFFFF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20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641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A3DF3E-B3D2-1D64-88E0-838B8B0BD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43EAA-799B-7BEB-B9E2-5AACDFB6B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021842"/>
            <a:ext cx="3156857" cy="26426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Heat Map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50527CE-FCD0-40C8-B37A-39331C2A4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011930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F2A6FAE-EAA3-B520-9B0B-DF39E6BE2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8198" y="1098734"/>
            <a:ext cx="6369174" cy="47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52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22843-6D91-9AAB-F8BF-2BA5D7E3E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05A67-90ED-EAC9-7CBC-CC9C2AC8D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16872"/>
            <a:ext cx="10890928" cy="971550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DE" dirty="0"/>
              <a:t>Histogram of Different Factors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770988-19B8-4216-A72C-94FF1C9C4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934" y="1548770"/>
            <a:ext cx="8526539" cy="3760459"/>
          </a:xfrm>
        </p:spPr>
        <p:txBody>
          <a:bodyPr anchor="t">
            <a:normAutofit/>
          </a:bodyPr>
          <a:lstStyle/>
          <a:p>
            <a:endParaRPr lang="en-GB" dirty="0"/>
          </a:p>
          <a:p>
            <a:endParaRPr lang="en-DE" dirty="0"/>
          </a:p>
        </p:txBody>
      </p:sp>
      <p:pic>
        <p:nvPicPr>
          <p:cNvPr id="5" name="Picture 4" descr="A group of blue and white bars&#10;&#10;AI-generated content may be incorrect.">
            <a:extLst>
              <a:ext uri="{FF2B5EF4-FFF2-40B4-BE49-F238E27FC236}">
                <a16:creationId xmlns:a16="http://schemas.microsoft.com/office/drawing/2014/main" id="{B3B49DAA-0F55-895C-5A20-F53638C51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320" y="1288422"/>
            <a:ext cx="8125360" cy="555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663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3DB8D-EA21-9DEC-B417-89A052C56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AF90C-703C-26BB-6513-460527C9F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16872"/>
            <a:ext cx="10890928" cy="971550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DE" dirty="0"/>
              <a:t>Histogram of Review Lengths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5E382-8F11-C83B-14D1-BEF9F162A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934" y="1548770"/>
            <a:ext cx="8526539" cy="3760459"/>
          </a:xfrm>
        </p:spPr>
        <p:txBody>
          <a:bodyPr anchor="t">
            <a:normAutofit/>
          </a:bodyPr>
          <a:lstStyle/>
          <a:p>
            <a:endParaRPr lang="en-GB" dirty="0"/>
          </a:p>
          <a:p>
            <a:endParaRPr lang="en-DE" dirty="0"/>
          </a:p>
        </p:txBody>
      </p:sp>
      <p:pic>
        <p:nvPicPr>
          <p:cNvPr id="6" name="Picture 5" descr="A graph of a distribution of summaries&#10;&#10;AI-generated content may be incorrect.">
            <a:extLst>
              <a:ext uri="{FF2B5EF4-FFF2-40B4-BE49-F238E27FC236}">
                <a16:creationId xmlns:a16="http://schemas.microsoft.com/office/drawing/2014/main" id="{DCE31542-9C91-D250-BE0F-C44341DC2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730" y="1184713"/>
            <a:ext cx="8526539" cy="535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903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BE80C8-F6C7-688C-9670-3A023B43B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28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4BF81FA0-C017-3C31-58D9-66F3F70230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28" r="46301" b="-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22F284-D9C2-9F4B-A68A-ABCD540B7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852160" cy="109728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400" b="1" dirty="0"/>
              <a:t>Data Preprocessing &amp; Feature Engineering</a:t>
            </a:r>
            <a:endParaRPr lang="en-DE" sz="3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8B0F7-5AC1-795B-233E-565C6CB19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236"/>
            <a:ext cx="5852160" cy="3664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📌 </a:t>
            </a:r>
            <a:r>
              <a:rPr lang="en-GB" b="1" dirty="0"/>
              <a:t>Steps Taken:</a:t>
            </a:r>
            <a:endParaRPr lang="en-GB" dirty="0"/>
          </a:p>
          <a:p>
            <a:pPr marL="265176" lvl="1" indent="0">
              <a:buNone/>
            </a:pPr>
            <a:r>
              <a:rPr lang="en-DE" dirty="0"/>
              <a:t>✅ </a:t>
            </a:r>
            <a:r>
              <a:rPr lang="en-GB" b="1" dirty="0"/>
              <a:t>Text Cleaning: </a:t>
            </a:r>
          </a:p>
          <a:p>
            <a:pPr marL="265176" lvl="1" indent="0">
              <a:buNone/>
            </a:pPr>
            <a:r>
              <a:rPr lang="en-GB" b="1" dirty="0"/>
              <a:t>	Removed </a:t>
            </a:r>
            <a:r>
              <a:rPr lang="en-GB" b="1" dirty="0" err="1"/>
              <a:t>stopwords</a:t>
            </a:r>
            <a:r>
              <a:rPr lang="en-GB" b="1" dirty="0"/>
              <a:t>,  punctuation, special 	characters.</a:t>
            </a:r>
          </a:p>
          <a:p>
            <a:pPr marL="265176" lvl="1" indent="0">
              <a:buNone/>
            </a:pPr>
            <a:r>
              <a:rPr lang="en-DE" dirty="0"/>
              <a:t>✅ </a:t>
            </a:r>
            <a:r>
              <a:rPr lang="en-GB" b="1" dirty="0"/>
              <a:t>Tokenization &amp; Lemmatization.</a:t>
            </a:r>
            <a:endParaRPr lang="en-GB" dirty="0"/>
          </a:p>
          <a:p>
            <a:pPr marL="265176" lvl="1" indent="0">
              <a:buNone/>
            </a:pPr>
            <a:r>
              <a:rPr lang="en-DE" dirty="0"/>
              <a:t>✅ </a:t>
            </a:r>
            <a:r>
              <a:rPr lang="en-GB" b="1" dirty="0"/>
              <a:t>TF-IDF Vectorization for Feature Extraction.</a:t>
            </a:r>
            <a:endParaRPr lang="en-GB" dirty="0"/>
          </a:p>
          <a:p>
            <a:pPr marL="265176" lvl="1" indent="0">
              <a:buNone/>
            </a:pPr>
            <a:r>
              <a:rPr lang="en-DE" dirty="0"/>
              <a:t>✅ </a:t>
            </a:r>
            <a:r>
              <a:rPr lang="en-GB" b="1" dirty="0"/>
              <a:t>Convert Scores into Binary Sentiment Labels.</a:t>
            </a:r>
            <a:endParaRPr lang="en-GB" dirty="0"/>
          </a:p>
          <a:p>
            <a:endParaRPr lang="en-GB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917067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7B8557-B26B-B816-5689-24C7315C4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507715-83C1-7D60-98AA-9411AADDF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737859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400" b="1"/>
              <a:t>Machine Learning Models Used</a:t>
            </a:r>
            <a:endParaRPr lang="en-DE" sz="34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66EF13-0E99-D8F1-7666-42D86B481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236"/>
            <a:ext cx="5737860" cy="3666980"/>
          </a:xfrm>
        </p:spPr>
        <p:txBody>
          <a:bodyPr>
            <a:normAutofit/>
          </a:bodyPr>
          <a:lstStyle/>
          <a:p>
            <a:r>
              <a:rPr lang="en-DE" dirty="0"/>
              <a:t>📌 </a:t>
            </a:r>
            <a:r>
              <a:rPr lang="en-GB" b="1" dirty="0"/>
              <a:t>Models Implemented: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• </a:t>
            </a:r>
            <a:r>
              <a:rPr lang="en-GB" b="1" dirty="0"/>
              <a:t>Logistic Regression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• </a:t>
            </a:r>
            <a:r>
              <a:rPr lang="en-GB" b="1" dirty="0"/>
              <a:t>Support Vector Machine (SVM)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• </a:t>
            </a:r>
            <a:r>
              <a:rPr lang="en-GB" b="1" dirty="0"/>
              <a:t>Decision Tree Classifier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• </a:t>
            </a:r>
            <a:r>
              <a:rPr lang="en-GB" b="1" dirty="0"/>
              <a:t>Random Forest Classifier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• </a:t>
            </a:r>
            <a:r>
              <a:rPr lang="en-GB" b="1" dirty="0" err="1"/>
              <a:t>XGBoost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• </a:t>
            </a:r>
            <a:r>
              <a:rPr lang="en-GB" b="1" dirty="0"/>
              <a:t>Stochastic Gradient Descent (SGD)</a:t>
            </a:r>
            <a:endParaRPr lang="en-GB" dirty="0"/>
          </a:p>
          <a:p>
            <a:endParaRPr lang="en-GB" dirty="0"/>
          </a:p>
          <a:p>
            <a:endParaRPr lang="en-DE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Statistics">
            <a:extLst>
              <a:ext uri="{FF2B5EF4-FFF2-40B4-BE49-F238E27FC236}">
                <a16:creationId xmlns:a16="http://schemas.microsoft.com/office/drawing/2014/main" id="{354DEFE2-3440-4CCF-B1A0-8BEFE7072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5179" y="1924386"/>
            <a:ext cx="4375829" cy="437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012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5D924B-C86A-8B12-6EC4-2FFFCF7E7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1C69525-1BE4-4BA0-A23C-3BB6C162E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E0E8DA-8219-0E5C-8795-10AFE73F1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</p:spPr>
        <p:txBody>
          <a:bodyPr>
            <a:normAutofit/>
          </a:bodyPr>
          <a:lstStyle/>
          <a:p>
            <a:r>
              <a:rPr lang="en-US" b="1" dirty="0"/>
              <a:t>Model Performance Comparison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8AF875-C18B-4B48-AE4C-A63FD3CEF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0FEA7B4-21E1-BFE3-FB13-D0FC883046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7156229"/>
              </p:ext>
            </p:extLst>
          </p:nvPr>
        </p:nvGraphicFramePr>
        <p:xfrm>
          <a:off x="640079" y="2823916"/>
          <a:ext cx="10890931" cy="32091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56546">
                  <a:extLst>
                    <a:ext uri="{9D8B030D-6E8A-4147-A177-3AD203B41FA5}">
                      <a16:colId xmlns:a16="http://schemas.microsoft.com/office/drawing/2014/main" val="547238754"/>
                    </a:ext>
                  </a:extLst>
                </a:gridCol>
                <a:gridCol w="1965574">
                  <a:extLst>
                    <a:ext uri="{9D8B030D-6E8A-4147-A177-3AD203B41FA5}">
                      <a16:colId xmlns:a16="http://schemas.microsoft.com/office/drawing/2014/main" val="4207803179"/>
                    </a:ext>
                  </a:extLst>
                </a:gridCol>
                <a:gridCol w="1961959">
                  <a:extLst>
                    <a:ext uri="{9D8B030D-6E8A-4147-A177-3AD203B41FA5}">
                      <a16:colId xmlns:a16="http://schemas.microsoft.com/office/drawing/2014/main" val="822471969"/>
                    </a:ext>
                  </a:extLst>
                </a:gridCol>
                <a:gridCol w="1499131">
                  <a:extLst>
                    <a:ext uri="{9D8B030D-6E8A-4147-A177-3AD203B41FA5}">
                      <a16:colId xmlns:a16="http://schemas.microsoft.com/office/drawing/2014/main" val="883483542"/>
                    </a:ext>
                  </a:extLst>
                </a:gridCol>
                <a:gridCol w="1907721">
                  <a:extLst>
                    <a:ext uri="{9D8B030D-6E8A-4147-A177-3AD203B41FA5}">
                      <a16:colId xmlns:a16="http://schemas.microsoft.com/office/drawing/2014/main" val="3205185945"/>
                    </a:ext>
                  </a:extLst>
                </a:gridCol>
              </a:tblGrid>
              <a:tr h="53485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Model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Accuracy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Precision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Recall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F1-score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extLst>
                  <a:ext uri="{0D108BD9-81ED-4DB2-BD59-A6C34878D82A}">
                    <a16:rowId xmlns:a16="http://schemas.microsoft.com/office/drawing/2014/main" val="4159872195"/>
                  </a:ext>
                </a:extLst>
              </a:tr>
              <a:tr h="5348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Logistic Regression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85%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84%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85%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85%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extLst>
                  <a:ext uri="{0D108BD9-81ED-4DB2-BD59-A6C34878D82A}">
                    <a16:rowId xmlns:a16="http://schemas.microsoft.com/office/drawing/2014/main" val="3375630834"/>
                  </a:ext>
                </a:extLst>
              </a:tr>
              <a:tr h="5348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SVM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88%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87%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88%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88%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extLst>
                  <a:ext uri="{0D108BD9-81ED-4DB2-BD59-A6C34878D82A}">
                    <a16:rowId xmlns:a16="http://schemas.microsoft.com/office/drawing/2014/main" val="3656309844"/>
                  </a:ext>
                </a:extLst>
              </a:tr>
              <a:tr h="5348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Random Forest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87%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86%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87%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87%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extLst>
                  <a:ext uri="{0D108BD9-81ED-4DB2-BD59-A6C34878D82A}">
                    <a16:rowId xmlns:a16="http://schemas.microsoft.com/office/drawing/2014/main" val="1225622179"/>
                  </a:ext>
                </a:extLst>
              </a:tr>
              <a:tr h="5348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 err="1">
                          <a:effectLst/>
                        </a:rPr>
                        <a:t>XGBoost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90%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89%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90%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90%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extLst>
                  <a:ext uri="{0D108BD9-81ED-4DB2-BD59-A6C34878D82A}">
                    <a16:rowId xmlns:a16="http://schemas.microsoft.com/office/drawing/2014/main" val="1714025335"/>
                  </a:ext>
                </a:extLst>
              </a:tr>
              <a:tr h="5348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Decision Tree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82%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80%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82%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US" sz="2700" kern="0" dirty="0">
                          <a:effectLst/>
                        </a:rPr>
                        <a:t>81%</a:t>
                      </a:r>
                      <a:endParaRPr lang="en-US" sz="27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6205" marR="156205" marT="0" marB="0"/>
                </a:tc>
                <a:extLst>
                  <a:ext uri="{0D108BD9-81ED-4DB2-BD59-A6C34878D82A}">
                    <a16:rowId xmlns:a16="http://schemas.microsoft.com/office/drawing/2014/main" val="3686496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7951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2722C3-5C9E-CDA9-6DC6-9B852A485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5F771F-E5C0-51A0-85FB-EB66BF860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4530390"/>
            <a:ext cx="9820655" cy="7748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/>
              <a:t>Confusion Matrix </a:t>
            </a:r>
          </a:p>
        </p:txBody>
      </p:sp>
      <p:pic>
        <p:nvPicPr>
          <p:cNvPr id="7" name="Content Placeholder 6" descr="A graph showing the difference between a logistic regression and a logistic matrix&#10;&#10;AI-generated content may be incorrect.">
            <a:extLst>
              <a:ext uri="{FF2B5EF4-FFF2-40B4-BE49-F238E27FC236}">
                <a16:creationId xmlns:a16="http://schemas.microsoft.com/office/drawing/2014/main" id="{B51BCA89-7300-23CC-B41B-B032997391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4496" y="914400"/>
            <a:ext cx="4509729" cy="3145536"/>
          </a:xfrm>
          <a:prstGeom prst="rect">
            <a:avLst/>
          </a:prstGeom>
        </p:spPr>
      </p:pic>
      <p:pic>
        <p:nvPicPr>
          <p:cNvPr id="9" name="Picture 8" descr="A graph showing the number of the tree&#10;&#10;AI-generated content may be incorrect.">
            <a:extLst>
              <a:ext uri="{FF2B5EF4-FFF2-40B4-BE49-F238E27FC236}">
                <a16:creationId xmlns:a16="http://schemas.microsoft.com/office/drawing/2014/main" id="{15AC9F68-DB49-658B-0885-3E475ED06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576" y="1307410"/>
            <a:ext cx="4745736" cy="275252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D1CFED2-A4D8-4FDC-008D-F9F0BA03F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6272784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01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D17925-0214-EB76-0DA2-0C25C3BCF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4CDEE-091A-B8AA-8AE4-A67032DA3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315" y="3731809"/>
            <a:ext cx="9895367" cy="11332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/>
              <a:t>Confusion Matrix </a:t>
            </a:r>
            <a:endParaRPr lang="en-US" sz="5400" dirty="0"/>
          </a:p>
        </p:txBody>
      </p:sp>
      <p:pic>
        <p:nvPicPr>
          <p:cNvPr id="10" name="Picture 9" descr="A graph showing different colored squares&#10;&#10;AI-generated content may be incorrect.">
            <a:extLst>
              <a:ext uri="{FF2B5EF4-FFF2-40B4-BE49-F238E27FC236}">
                <a16:creationId xmlns:a16="http://schemas.microsoft.com/office/drawing/2014/main" id="{F8CB26BA-3F75-A069-883B-D27C6E8DC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316" y="1504242"/>
            <a:ext cx="3125503" cy="1992508"/>
          </a:xfrm>
          <a:prstGeom prst="rect">
            <a:avLst/>
          </a:prstGeom>
        </p:spPr>
      </p:pic>
      <p:pic>
        <p:nvPicPr>
          <p:cNvPr id="6" name="Content Placeholder 5" descr="A graph showing the number of the forest&#10;&#10;AI-generated content may be incorrect.">
            <a:extLst>
              <a:ext uri="{FF2B5EF4-FFF2-40B4-BE49-F238E27FC236}">
                <a16:creationId xmlns:a16="http://schemas.microsoft.com/office/drawing/2014/main" id="{00973A32-E2B1-7151-B495-BFD57A731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33248" y="1683960"/>
            <a:ext cx="3125503" cy="1812791"/>
          </a:xfrm>
          <a:prstGeom prst="rect">
            <a:avLst/>
          </a:prstGeom>
        </p:spPr>
      </p:pic>
      <p:pic>
        <p:nvPicPr>
          <p:cNvPr id="12" name="Picture 11" descr="A graph showing the results of a model&#10;&#10;AI-generated content may be incorrect.">
            <a:extLst>
              <a:ext uri="{FF2B5EF4-FFF2-40B4-BE49-F238E27FC236}">
                <a16:creationId xmlns:a16="http://schemas.microsoft.com/office/drawing/2014/main" id="{DC743CEB-F43B-CF72-3E77-973799B8B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8180" y="1808626"/>
            <a:ext cx="3125503" cy="168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29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6893A4-ED84-BB23-A713-F2B520C4C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B8D2BF-3D64-A334-8CD2-6F27E47B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737859" cy="1097280"/>
          </a:xfrm>
        </p:spPr>
        <p:txBody>
          <a:bodyPr>
            <a:normAutofit fontScale="90000"/>
          </a:bodyPr>
          <a:lstStyle/>
          <a:p>
            <a:r>
              <a:rPr lang="en-GB" sz="3700" b="1" dirty="0"/>
              <a:t>Deployment with </a:t>
            </a:r>
            <a:r>
              <a:rPr lang="en-GB" sz="3700" b="1" dirty="0" err="1"/>
              <a:t>Streamlit</a:t>
            </a:r>
            <a:endParaRPr lang="en-GB" sz="3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B8AE6-D87B-A9A0-4827-7B8BAE9A3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236"/>
            <a:ext cx="5737860" cy="3666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📌 </a:t>
            </a:r>
            <a:r>
              <a:rPr lang="en-GB" b="1" dirty="0"/>
              <a:t>Web App Features:</a:t>
            </a:r>
            <a:endParaRPr lang="en-GB" dirty="0"/>
          </a:p>
          <a:p>
            <a:r>
              <a:rPr lang="en-GB" dirty="0"/>
              <a:t>	Model selection dropdown.</a:t>
            </a:r>
          </a:p>
          <a:p>
            <a:r>
              <a:rPr lang="en-GB" dirty="0"/>
              <a:t>	Confusion matrix visualization.</a:t>
            </a:r>
          </a:p>
          <a:p>
            <a:r>
              <a:rPr lang="en-GB" dirty="0"/>
              <a:t>	Sentiment classification.</a:t>
            </a:r>
          </a:p>
          <a:p>
            <a:endParaRPr lang="en-DE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Flowchart">
            <a:extLst>
              <a:ext uri="{FF2B5EF4-FFF2-40B4-BE49-F238E27FC236}">
                <a16:creationId xmlns:a16="http://schemas.microsoft.com/office/drawing/2014/main" id="{B37084F3-4FDB-C73A-32CF-81F0FFED3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5179" y="1924386"/>
            <a:ext cx="4375829" cy="437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464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220358-ABE0-F0DE-4201-0533F80D8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24CE7-5EFB-BC0B-EA37-1F79BB6EA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16872"/>
            <a:ext cx="10890928" cy="971550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GB" sz="4000" b="1" dirty="0"/>
              <a:t>Deployment with </a:t>
            </a:r>
            <a:r>
              <a:rPr lang="en-GB" sz="4000" b="1" dirty="0" err="1"/>
              <a:t>Streamlit</a:t>
            </a:r>
            <a:endParaRPr lang="en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F107D9-807E-10F7-8E48-D8E60CED9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934" y="1548770"/>
            <a:ext cx="8526539" cy="3760459"/>
          </a:xfrm>
        </p:spPr>
        <p:txBody>
          <a:bodyPr anchor="t">
            <a:normAutofit/>
          </a:bodyPr>
          <a:lstStyle/>
          <a:p>
            <a:endParaRPr lang="en-GB" dirty="0"/>
          </a:p>
          <a:p>
            <a:endParaRPr lang="en-DE" dirty="0"/>
          </a:p>
        </p:txBody>
      </p:sp>
      <p:pic>
        <p:nvPicPr>
          <p:cNvPr id="6" name="Picture 5" descr="A screenshot of a web app&#10;&#10;AI-generated content may be incorrect.">
            <a:extLst>
              <a:ext uri="{FF2B5EF4-FFF2-40B4-BE49-F238E27FC236}">
                <a16:creationId xmlns:a16="http://schemas.microsoft.com/office/drawing/2014/main" id="{EC1F7527-C03E-7DC4-F1D0-2A912C38C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602" y="1288422"/>
            <a:ext cx="8966796" cy="503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451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A637580D-1176-4083-A9A1-BD8ED0899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C9058-9D23-F440-C468-0E77415FD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0152" cy="1139911"/>
          </a:xfrm>
        </p:spPr>
        <p:txBody>
          <a:bodyPr>
            <a:normAutofit/>
          </a:bodyPr>
          <a:lstStyle/>
          <a:p>
            <a:r>
              <a:rPr lang="en-DE" dirty="0"/>
              <a:t>Introduction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9C96FDC-E4C2-7D8A-44BA-572E7CD9E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1585" y="1027306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Content Placeholder 6">
            <a:extLst>
              <a:ext uri="{FF2B5EF4-FFF2-40B4-BE49-F238E27FC236}">
                <a16:creationId xmlns:a16="http://schemas.microsoft.com/office/drawing/2014/main" id="{C1C23126-1D10-FD27-2010-28C688920F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5918174"/>
              </p:ext>
            </p:extLst>
          </p:nvPr>
        </p:nvGraphicFramePr>
        <p:xfrm>
          <a:off x="914400" y="2607561"/>
          <a:ext cx="10363200" cy="3690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7716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3334E-1609-0AD0-A753-C38AB8F8C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E415A-0AC0-43A4-1AFA-E53FD9149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535" y="167067"/>
            <a:ext cx="10890929" cy="1097280"/>
          </a:xfrm>
        </p:spPr>
        <p:txBody>
          <a:bodyPr>
            <a:normAutofit/>
          </a:bodyPr>
          <a:lstStyle/>
          <a:p>
            <a:r>
              <a:rPr lang="en-GB" sz="4000" b="1" dirty="0"/>
              <a:t>Deployment with </a:t>
            </a:r>
            <a:r>
              <a:rPr lang="en-GB" sz="4000" b="1" dirty="0" err="1"/>
              <a:t>Streamlit</a:t>
            </a:r>
            <a:endParaRPr lang="en-US" dirty="0"/>
          </a:p>
        </p:txBody>
      </p:sp>
      <p:pic>
        <p:nvPicPr>
          <p:cNvPr id="7" name="Content Placeholder 6" descr="A screenshot of a web application&#10;&#10;AI-generated content may be incorrect.">
            <a:extLst>
              <a:ext uri="{FF2B5EF4-FFF2-40B4-BE49-F238E27FC236}">
                <a16:creationId xmlns:a16="http://schemas.microsoft.com/office/drawing/2014/main" id="{C8BC966F-5090-2C60-4DAF-47C6E71730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0535" y="3136335"/>
            <a:ext cx="9707410" cy="3073383"/>
          </a:xfrm>
        </p:spPr>
      </p:pic>
      <p:pic>
        <p:nvPicPr>
          <p:cNvPr id="9" name="Picture 8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CB59B74A-2432-5D9F-FB06-AF2DD5053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96" y="1264347"/>
            <a:ext cx="69850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015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D8FDEB-3DF4-35F7-D206-69BF45087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28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3D Hologram from iPad">
            <a:extLst>
              <a:ext uri="{FF2B5EF4-FFF2-40B4-BE49-F238E27FC236}">
                <a16:creationId xmlns:a16="http://schemas.microsoft.com/office/drawing/2014/main" id="{6D499276-421E-6269-82E6-E069DA0554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62" r="35067" b="-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AB2E56-853E-030D-8A8C-8E921E83F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852160" cy="1097280"/>
          </a:xfrm>
        </p:spPr>
        <p:txBody>
          <a:bodyPr anchor="t">
            <a:normAutofit/>
          </a:bodyPr>
          <a:lstStyle/>
          <a:p>
            <a:r>
              <a:rPr lang="en-GB" b="1" dirty="0"/>
              <a:t>Challenges Faced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17DD37-F1C5-8BDB-5720-36715197C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236"/>
            <a:ext cx="5852160" cy="3664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dirty="0"/>
              <a:t>📌 </a:t>
            </a:r>
            <a:r>
              <a:rPr lang="en-GB" b="1" dirty="0"/>
              <a:t>Challenges:</a:t>
            </a:r>
            <a:endParaRPr lang="en-GB" dirty="0"/>
          </a:p>
          <a:p>
            <a:r>
              <a:rPr lang="en-GB" b="1" dirty="0"/>
              <a:t>	Large Dataset (~568K reviews).</a:t>
            </a:r>
            <a:endParaRPr lang="en-GB" dirty="0"/>
          </a:p>
          <a:p>
            <a:r>
              <a:rPr lang="en-GB" dirty="0"/>
              <a:t>	 </a:t>
            </a:r>
            <a:r>
              <a:rPr lang="en-GB" b="1" dirty="0"/>
              <a:t>Class Imbalance: More Positive 	Reviews.</a:t>
            </a:r>
            <a:endParaRPr lang="en-GB" dirty="0"/>
          </a:p>
          <a:p>
            <a:r>
              <a:rPr lang="en-GB" b="1" dirty="0"/>
              <a:t>	Slow Performance in </a:t>
            </a:r>
            <a:r>
              <a:rPr lang="en-GB" b="1" dirty="0" err="1"/>
              <a:t>Streamlit</a:t>
            </a:r>
            <a:r>
              <a:rPr lang="en-GB" b="1" dirty="0"/>
              <a:t> 	Deployment.</a:t>
            </a:r>
            <a:endParaRPr lang="en-GB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362167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55FD7C-6992-8EBB-6563-8B8F2629B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544243-2911-BE2B-F16A-BFB562EBB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399"/>
            <a:ext cx="10847494" cy="1171069"/>
          </a:xfrm>
        </p:spPr>
        <p:txBody>
          <a:bodyPr anchor="t">
            <a:normAutofit/>
          </a:bodyPr>
          <a:lstStyle/>
          <a:p>
            <a:r>
              <a:rPr lang="en-GB" b="1" dirty="0"/>
              <a:t>Conclusion &amp; Future Scope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0747E5-DC1E-E5FD-2D91-C8C878D98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5150" y="2256287"/>
            <a:ext cx="4563618" cy="3760459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DE" b="1" dirty="0"/>
              <a:t>📌 </a:t>
            </a:r>
            <a:r>
              <a:rPr lang="en-GB" b="1" dirty="0"/>
              <a:t>Key Takeaways:</a:t>
            </a:r>
          </a:p>
          <a:p>
            <a:r>
              <a:rPr lang="en-GB" b="1" dirty="0"/>
              <a:t>	</a:t>
            </a:r>
            <a:r>
              <a:rPr lang="en-GB" b="1" dirty="0" err="1"/>
              <a:t>XGBoost</a:t>
            </a:r>
            <a:r>
              <a:rPr lang="en-GB" b="1" dirty="0"/>
              <a:t> performed best.</a:t>
            </a:r>
          </a:p>
          <a:p>
            <a:r>
              <a:rPr lang="en-GB" b="1" dirty="0"/>
              <a:t>	Sentiment Analysis helps 	businesses understand 	customers.</a:t>
            </a:r>
          </a:p>
          <a:p>
            <a:pPr marL="0" indent="0">
              <a:buNone/>
            </a:pPr>
            <a:r>
              <a:rPr lang="en-DE" b="1" dirty="0"/>
              <a:t>📌</a:t>
            </a:r>
            <a:r>
              <a:rPr lang="en-GB" b="1" dirty="0"/>
              <a:t> Future Scope:</a:t>
            </a:r>
          </a:p>
          <a:p>
            <a:r>
              <a:rPr lang="en-GB" b="1" dirty="0"/>
              <a:t>	 Implement Deep Learning 	(LSTMs, Transformers).</a:t>
            </a:r>
          </a:p>
          <a:p>
            <a:r>
              <a:rPr lang="en-GB" b="1" dirty="0"/>
              <a:t>	Optimize real-time processing.</a:t>
            </a:r>
          </a:p>
          <a:p>
            <a:endParaRPr lang="en-DE" dirty="0"/>
          </a:p>
        </p:txBody>
      </p:sp>
      <p:pic>
        <p:nvPicPr>
          <p:cNvPr id="8" name="Graphic 7" descr="Presentation with Org Chart">
            <a:extLst>
              <a:ext uri="{FF2B5EF4-FFF2-40B4-BE49-F238E27FC236}">
                <a16:creationId xmlns:a16="http://schemas.microsoft.com/office/drawing/2014/main" id="{F25EE479-28B5-D0B7-BF4A-BC968CF6F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3232" y="2256287"/>
            <a:ext cx="3760459" cy="3760459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A0F4A6-3CC9-C9E2-BA02-58FA29F7D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17817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82E5D19-CE06-EC40-A767-A6D5D4C1B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02091"/>
            <a:ext cx="3291840" cy="27702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Thank You !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9D7B6BE-A4E0-4483-BEC5-493AC3E5D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4596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Handshake">
            <a:extLst>
              <a:ext uri="{FF2B5EF4-FFF2-40B4-BE49-F238E27FC236}">
                <a16:creationId xmlns:a16="http://schemas.microsoft.com/office/drawing/2014/main" id="{5456CA06-45E2-7229-65A4-562B2332D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0408" y="966978"/>
            <a:ext cx="4873752" cy="487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6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C5348F-7252-FEA7-EC88-B535C8C22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B53F5D-F02C-2F70-3ED4-8AC858A7D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16872"/>
            <a:ext cx="10890928" cy="971550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GB" b="1" dirty="0"/>
              <a:t>Dataset Overview</a:t>
            </a:r>
            <a:br>
              <a:rPr lang="en-GB" dirty="0"/>
            </a:br>
            <a:endParaRPr lang="en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AAE56-038B-091F-3517-00977EE49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934" y="1548770"/>
            <a:ext cx="8526539" cy="3760459"/>
          </a:xfrm>
        </p:spPr>
        <p:txBody>
          <a:bodyPr anchor="t">
            <a:normAutofit/>
          </a:bodyPr>
          <a:lstStyle/>
          <a:p>
            <a:r>
              <a:rPr lang="en-DE" dirty="0"/>
              <a:t>📌 </a:t>
            </a:r>
            <a:r>
              <a:rPr lang="en-GB" b="1" dirty="0"/>
              <a:t>Dataset:</a:t>
            </a:r>
            <a:r>
              <a:rPr lang="en-GB" dirty="0"/>
              <a:t> </a:t>
            </a:r>
            <a:r>
              <a:rPr lang="en-GB" i="1" dirty="0"/>
              <a:t>Amazon Product Reviews Dataset (~568,454 records)</a:t>
            </a:r>
          </a:p>
          <a:p>
            <a:endParaRPr lang="en-GB" dirty="0"/>
          </a:p>
          <a:p>
            <a:endParaRPr lang="en-DE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9AA7464-1EB7-A869-C7D3-AA680BBA9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1B4FC9C-4E3F-BB57-4657-47985957E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934" y="2201142"/>
            <a:ext cx="8869451" cy="436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94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13AF5A-4A7D-6055-8CB9-EEE9E98ED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37580D-1176-4083-A9A1-BD8ED0899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2EFBE-A90E-C769-0AAA-D00668DD2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0152" cy="113991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Key Features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C96FDC-E4C2-7D8A-44BA-572E7CD9E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1585" y="1027306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D3218AB-7F9C-2AEA-E745-605E19912B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0906549"/>
              </p:ext>
            </p:extLst>
          </p:nvPr>
        </p:nvGraphicFramePr>
        <p:xfrm>
          <a:off x="2293916" y="2607561"/>
          <a:ext cx="7604168" cy="3690359"/>
        </p:xfrm>
        <a:graphic>
          <a:graphicData uri="http://schemas.openxmlformats.org/drawingml/2006/table">
            <a:tbl>
              <a:tblPr firstRow="1" firstCol="1" bandRow="1">
                <a:solidFill>
                  <a:srgbClr val="F2F2F2">
                    <a:alpha val="30196"/>
                  </a:srgbClr>
                </a:solidFill>
              </a:tblPr>
              <a:tblGrid>
                <a:gridCol w="3420552">
                  <a:extLst>
                    <a:ext uri="{9D8B030D-6E8A-4147-A177-3AD203B41FA5}">
                      <a16:colId xmlns:a16="http://schemas.microsoft.com/office/drawing/2014/main" val="199062419"/>
                    </a:ext>
                  </a:extLst>
                </a:gridCol>
                <a:gridCol w="4183616">
                  <a:extLst>
                    <a:ext uri="{9D8B030D-6E8A-4147-A177-3AD203B41FA5}">
                      <a16:colId xmlns:a16="http://schemas.microsoft.com/office/drawing/2014/main" val="453181109"/>
                    </a:ext>
                  </a:extLst>
                </a:gridCol>
              </a:tblGrid>
              <a:tr h="309645">
                <a:tc>
                  <a:txBody>
                    <a:bodyPr/>
                    <a:lstStyle/>
                    <a:p>
                      <a:pPr algn="ctr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Feature</a:t>
                      </a:r>
                      <a:endParaRPr lang="en-DE" sz="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 anchor="ctr">
                    <a:lnL w="19050" cap="flat" cmpd="sng" algn="ctr">
                      <a:noFill/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DE" sz="900" b="0" i="0" u="none" strike="noStrike" cap="none" spc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4825"/>
                  </a:ext>
                </a:extLst>
              </a:tr>
              <a:tr h="309645"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Unique identifier for each review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4462607"/>
                  </a:ext>
                </a:extLst>
              </a:tr>
              <a:tr h="309645"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ProductId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Unique identifier for the product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044105"/>
                  </a:ext>
                </a:extLst>
              </a:tr>
              <a:tr h="309645"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UserId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Unique identifier for the reviewer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682314"/>
                  </a:ext>
                </a:extLst>
              </a:tr>
              <a:tr h="309645"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ProfileName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 of the reviewer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9318066"/>
                  </a:ext>
                </a:extLst>
              </a:tr>
              <a:tr h="309645"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HelpfulnessNumerator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helpful votes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733331"/>
                  </a:ext>
                </a:extLst>
              </a:tr>
              <a:tr h="309645"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HelpfulnessDenominator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 votes for helpfulness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341005"/>
                  </a:ext>
                </a:extLst>
              </a:tr>
              <a:tr h="309645"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Score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Rating (1 to 5)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947660"/>
                  </a:ext>
                </a:extLst>
              </a:tr>
              <a:tr h="309645"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Summary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Short review title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0658431"/>
                  </a:ext>
                </a:extLst>
              </a:tr>
              <a:tr h="309645"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DE" sz="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Full review content</a:t>
                      </a:r>
                      <a:endParaRPr lang="en-DE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046160"/>
                  </a:ext>
                </a:extLst>
              </a:tr>
              <a:tr h="593909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1" cap="none" spc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Sentiment Labels</a:t>
                      </a:r>
                    </a:p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endParaRPr lang="en-DE" sz="900" b="1" i="0" u="none" strike="noStrike" cap="none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6350" cap="flat" cmpd="sng" algn="ctr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900" b="0" cap="none" spc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Positive (Score &gt; 3)</a:t>
                      </a:r>
                    </a:p>
                    <a:p>
                      <a:r>
                        <a:rPr lang="en-GB" sz="900" b="0" cap="none" spc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Negative (Score ≤ 3)</a:t>
                      </a:r>
                    </a:p>
                    <a:p>
                      <a:pPr algn="l" fontAlgn="t"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endParaRPr lang="en-DE" sz="900" b="1" i="0" u="none" strike="noStrike" cap="none" spc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9188" marR="77332" marT="60914" marB="60914">
                    <a:lnL w="635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15428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1341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250E06-ED32-8123-6742-B18DF08E8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6DE3B-9947-CC9D-66B5-6AF56851C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16872"/>
            <a:ext cx="10890928" cy="971550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DE" dirty="0"/>
              <a:t>Bar Chart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229D4F-2C00-C4CD-DAC3-DA7C96C0F6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934" y="1548770"/>
            <a:ext cx="8526539" cy="3760459"/>
          </a:xfrm>
        </p:spPr>
        <p:txBody>
          <a:bodyPr anchor="t">
            <a:normAutofit/>
          </a:bodyPr>
          <a:lstStyle/>
          <a:p>
            <a:endParaRPr lang="en-GB" dirty="0"/>
          </a:p>
          <a:p>
            <a:endParaRPr lang="en-DE" dirty="0"/>
          </a:p>
        </p:txBody>
      </p:sp>
      <p:pic>
        <p:nvPicPr>
          <p:cNvPr id="6" name="Picture 5" descr="A graph with blue squares&#10;&#10;AI-generated content may be incorrect.">
            <a:extLst>
              <a:ext uri="{FF2B5EF4-FFF2-40B4-BE49-F238E27FC236}">
                <a16:creationId xmlns:a16="http://schemas.microsoft.com/office/drawing/2014/main" id="{336BC33C-46A4-BCF3-8A67-BC71F81F0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839" y="1097119"/>
            <a:ext cx="7470321" cy="564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580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1FB988-FF53-B8E5-EB74-46E34A629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28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Magnifying glass showing decling performance">
            <a:extLst>
              <a:ext uri="{FF2B5EF4-FFF2-40B4-BE49-F238E27FC236}">
                <a16:creationId xmlns:a16="http://schemas.microsoft.com/office/drawing/2014/main" id="{2BF3AAA9-0D59-359E-56C3-36B788443A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133" r="41696" b="-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9B21D7-BDA8-A089-56AB-70F8245D5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852160" cy="1097280"/>
          </a:xfrm>
        </p:spPr>
        <p:txBody>
          <a:bodyPr anchor="t">
            <a:normAutofit/>
          </a:bodyPr>
          <a:lstStyle/>
          <a:p>
            <a:r>
              <a:rPr lang="en-DE"/>
              <a:t>EDA Analysis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3DAB1EC7-788E-7EF8-AE06-A01B7853F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236"/>
            <a:ext cx="5852160" cy="3664685"/>
          </a:xfrm>
        </p:spPr>
        <p:txBody>
          <a:bodyPr>
            <a:normAutofit/>
          </a:bodyPr>
          <a:lstStyle/>
          <a:p>
            <a:r>
              <a:rPr lang="en-GB" b="1" dirty="0"/>
              <a:t>Sentiment Distribution: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~70% reviews are Positive</a:t>
            </a:r>
          </a:p>
          <a:p>
            <a:pPr marL="0" indent="0">
              <a:buNone/>
            </a:pPr>
            <a:r>
              <a:rPr lang="en-GB" dirty="0"/>
              <a:t>	~30% reviews are Negative</a:t>
            </a:r>
          </a:p>
          <a:p>
            <a:r>
              <a:rPr lang="en-GB" dirty="0"/>
              <a:t> </a:t>
            </a:r>
            <a:r>
              <a:rPr lang="en-GB" b="1" dirty="0"/>
              <a:t>Most Common Words Used in Reviews.</a:t>
            </a:r>
            <a:endParaRPr lang="en-GB" dirty="0"/>
          </a:p>
          <a:p>
            <a:r>
              <a:rPr lang="en-GB" dirty="0"/>
              <a:t> </a:t>
            </a:r>
            <a:r>
              <a:rPr lang="en-GB" b="1" dirty="0"/>
              <a:t>Average Review Length Analysis</a:t>
            </a:r>
            <a:endParaRPr lang="en-GB" dirty="0"/>
          </a:p>
          <a:p>
            <a:endParaRPr lang="en-GB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76689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0B576C-2BA9-A098-A147-AF75F612A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CC58BB-8EA5-9C2F-C947-9FB3264C3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4530390"/>
            <a:ext cx="9820655" cy="7748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/>
              <a:t>Word Cloud</a:t>
            </a:r>
          </a:p>
        </p:txBody>
      </p:sp>
      <p:pic>
        <p:nvPicPr>
          <p:cNvPr id="10" name="Picture 9" descr="A close-up of words&#10;&#10;AI-generated content may be incorrect.">
            <a:extLst>
              <a:ext uri="{FF2B5EF4-FFF2-40B4-BE49-F238E27FC236}">
                <a16:creationId xmlns:a16="http://schemas.microsoft.com/office/drawing/2014/main" id="{1F1F7C87-32C2-5F19-C027-36831CC84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4496" y="1663338"/>
            <a:ext cx="4745736" cy="2396597"/>
          </a:xfrm>
          <a:prstGeom prst="rect">
            <a:avLst/>
          </a:prstGeom>
        </p:spPr>
      </p:pic>
      <p:pic>
        <p:nvPicPr>
          <p:cNvPr id="8" name="Content Placeholder 7" descr="A close-up of words&#10;&#10;AI-generated content may be incorrect.">
            <a:extLst>
              <a:ext uri="{FF2B5EF4-FFF2-40B4-BE49-F238E27FC236}">
                <a16:creationId xmlns:a16="http://schemas.microsoft.com/office/drawing/2014/main" id="{765DA1B3-6029-A914-D281-8EA1EFB1C7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79576" y="1663338"/>
            <a:ext cx="4745736" cy="2396597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1CFED2-A4D8-4FDC-008D-F9F0BA03F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6272784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718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370BF-60CE-F913-99F0-9D600355B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7" y="211258"/>
            <a:ext cx="10890929" cy="1097280"/>
          </a:xfrm>
        </p:spPr>
        <p:txBody>
          <a:bodyPr/>
          <a:lstStyle/>
          <a:p>
            <a:r>
              <a:rPr lang="en-DE" dirty="0"/>
              <a:t>Boxplot</a:t>
            </a:r>
          </a:p>
        </p:txBody>
      </p:sp>
      <p:pic>
        <p:nvPicPr>
          <p:cNvPr id="5" name="Content Placeholder 4" descr="A diagram of a graph&#10;&#10;AI-generated content may be incorrect.">
            <a:extLst>
              <a:ext uri="{FF2B5EF4-FFF2-40B4-BE49-F238E27FC236}">
                <a16:creationId xmlns:a16="http://schemas.microsoft.com/office/drawing/2014/main" id="{575FAECE-3CB9-E8DD-E9C9-E2AF1FEF7F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3448" y="1308538"/>
            <a:ext cx="9024185" cy="5017084"/>
          </a:xfrm>
        </p:spPr>
      </p:pic>
    </p:spTree>
    <p:extLst>
      <p:ext uri="{BB962C8B-B14F-4D97-AF65-F5344CB8AC3E}">
        <p14:creationId xmlns:p14="http://schemas.microsoft.com/office/powerpoint/2010/main" val="2348884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0B4A8-94CB-FE94-1333-87755EAAA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534" y="252249"/>
            <a:ext cx="10890929" cy="1097280"/>
          </a:xfrm>
        </p:spPr>
        <p:txBody>
          <a:bodyPr/>
          <a:lstStyle/>
          <a:p>
            <a:r>
              <a:rPr lang="en-DE" dirty="0"/>
              <a:t>Scatterplot</a:t>
            </a:r>
          </a:p>
        </p:txBody>
      </p:sp>
      <p:pic>
        <p:nvPicPr>
          <p:cNvPr id="5" name="Content Placeholder 4" descr="A graph with dots and numbers&#10;&#10;AI-generated content may be incorrect.">
            <a:extLst>
              <a:ext uri="{FF2B5EF4-FFF2-40B4-BE49-F238E27FC236}">
                <a16:creationId xmlns:a16="http://schemas.microsoft.com/office/drawing/2014/main" id="{0BAFA1D8-CDAD-41E1-49D6-AAD86FF32B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9927" y="970341"/>
            <a:ext cx="7176680" cy="5764875"/>
          </a:xfrm>
        </p:spPr>
      </p:pic>
    </p:spTree>
    <p:extLst>
      <p:ext uri="{BB962C8B-B14F-4D97-AF65-F5344CB8AC3E}">
        <p14:creationId xmlns:p14="http://schemas.microsoft.com/office/powerpoint/2010/main" val="344934106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215</TotalTime>
  <Words>457</Words>
  <Application>Microsoft Macintosh PowerPoint</Application>
  <PresentationFormat>Widescreen</PresentationFormat>
  <Paragraphs>119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Aptos</vt:lpstr>
      <vt:lpstr>Arial</vt:lpstr>
      <vt:lpstr>Grandview Display</vt:lpstr>
      <vt:lpstr>Times New Roman</vt:lpstr>
      <vt:lpstr>DashVTI</vt:lpstr>
      <vt:lpstr>Sentiment Analysis of Customer Reviews </vt:lpstr>
      <vt:lpstr>Introduction</vt:lpstr>
      <vt:lpstr>Dataset Overview </vt:lpstr>
      <vt:lpstr>Key Features</vt:lpstr>
      <vt:lpstr>Bar Chart</vt:lpstr>
      <vt:lpstr>EDA Analysis</vt:lpstr>
      <vt:lpstr>Word Cloud</vt:lpstr>
      <vt:lpstr>Boxplot</vt:lpstr>
      <vt:lpstr>Scatterplot</vt:lpstr>
      <vt:lpstr>Heat Map</vt:lpstr>
      <vt:lpstr>Histogram of Different Factors</vt:lpstr>
      <vt:lpstr>Histogram of Review Lengths</vt:lpstr>
      <vt:lpstr>Data Preprocessing &amp; Feature Engineering</vt:lpstr>
      <vt:lpstr>Machine Learning Models Used</vt:lpstr>
      <vt:lpstr>Model Performance Comparison</vt:lpstr>
      <vt:lpstr>Confusion Matrix </vt:lpstr>
      <vt:lpstr>Confusion Matrix </vt:lpstr>
      <vt:lpstr>Deployment with Streamlit</vt:lpstr>
      <vt:lpstr>Deployment with Streamlit</vt:lpstr>
      <vt:lpstr>Deployment with Streamlit</vt:lpstr>
      <vt:lpstr>Challenges Faced</vt:lpstr>
      <vt:lpstr>Conclusion &amp; Future Scope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harsh patil</dc:creator>
  <cp:lastModifiedBy>harsh patil</cp:lastModifiedBy>
  <cp:revision>55</cp:revision>
  <dcterms:created xsi:type="dcterms:W3CDTF">2025-02-23T13:29:38Z</dcterms:created>
  <dcterms:modified xsi:type="dcterms:W3CDTF">2025-02-23T19:19:13Z</dcterms:modified>
</cp:coreProperties>
</file>

<file path=docProps/thumbnail.jpeg>
</file>